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46AEBF-CE63-4688-857E-75A2570121BB}" type="datetimeFigureOut">
              <a:rPr lang="zh-CN" altLang="en-US"/>
              <a:pPr/>
              <a:t>2012-7-16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C8E459-7286-40F2-9817-5C80CD31D4C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D3963-137D-4128-B1EB-2B8B5F9589AA}" type="slidenum">
              <a:rPr lang="zh-CN" altLang="en-US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80C1A-828B-428B-A41E-2A6FA45A1E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9007D-B56E-444C-ADC2-344EE0FE90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55E78-0DE6-43F7-8005-52D3C3CC0F2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9F07B-3BB6-4483-AE50-85AFC323BC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AEB15-AD6E-455E-9243-8B1087BD1F4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B2F8-E7F1-414B-A170-F077A5AFE10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151AF-63CE-4047-840D-96B7800A478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3A258-E361-423E-B0E9-0D146CA118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4170F-23D0-4003-8EB2-D10A2BD70CE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5D576-9110-474F-AF88-B7084A3240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390DA-633A-4D2D-A4A6-93FE6FF620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5B787B85-427C-487E-936C-6B540715A6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381001"/>
            <a:ext cx="6713249" cy="553489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FF00"/>
                </a:solidFill>
                <a:ea typeface="宋体" charset="-122"/>
              </a:rPr>
              <a:t>CQA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FF00"/>
                </a:solidFill>
                <a:ea typeface="宋体" charset="-122"/>
              </a:rPr>
              <a:t>BILLING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FF00"/>
                </a:solidFill>
                <a:ea typeface="宋体" charset="-122"/>
              </a:rPr>
              <a:t>UNIT </a:t>
            </a:r>
          </a:p>
          <a:p>
            <a:pPr algn="ctr" eaLnBrk="1" hangingPunct="1">
              <a:buNone/>
            </a:pPr>
            <a:r>
              <a:rPr lang="en-US" altLang="zh-CN" sz="7200" b="1" dirty="0" smtClean="0">
                <a:solidFill>
                  <a:srgbClr val="FFFF00"/>
                </a:solidFill>
                <a:ea typeface="宋体" charset="-122"/>
              </a:rPr>
              <a:t>JUN 2012</a:t>
            </a:r>
            <a:endParaRPr lang="zh-CN" altLang="zh-CN" sz="7200" b="1" dirty="0" smtClean="0">
              <a:solidFill>
                <a:srgbClr val="FFFF00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761999"/>
            <a:ext cx="6713249" cy="5153891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KESALAHAN DAFTAR PANEL 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1)KLINIK        : MASAI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 DATE         : 25 JUNE 2012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 PANEL       : TECHNOCOM SYSTEM SDN BHD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 REMARKS : REGISTER UNDER HARUM MEGAH</a:t>
            </a: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1800" b="1" dirty="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679" y="381001"/>
            <a:ext cx="6713249" cy="553489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KESALAHAN CAJ</a:t>
            </a: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1)KLINIK       : PP PANDAN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PANEL       : PRESTICO SDN BH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REMARKS : KELUAR MC &amp; UBAT-UBAT TANPA</a:t>
            </a:r>
          </a:p>
          <a:p>
            <a:pPr algn="ctr" eaLnBrk="1" hangingPunct="1">
              <a:buNone/>
            </a:pPr>
            <a:r>
              <a:rPr lang="en-US" altLang="zh-CN" sz="2000" dirty="0" smtClean="0">
                <a:ea typeface="宋体" charset="-122"/>
              </a:rPr>
              <a:t>CONSULTATION</a:t>
            </a:r>
          </a:p>
          <a:p>
            <a:pPr algn="ctr" eaLnBrk="1" hangingPunct="1">
              <a:buNone/>
            </a:pPr>
            <a:endParaRPr lang="en-US" altLang="zh-CN" sz="2000" dirty="0" smtClean="0">
              <a:ea typeface="宋体" charset="-122"/>
            </a:endParaRP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2)KLINIK        : PP PANDAN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 PANEL       : PRESTICO SDN BHD</a:t>
            </a:r>
          </a:p>
          <a:p>
            <a:pPr eaLnBrk="1" hangingPunct="1">
              <a:buNone/>
            </a:pPr>
            <a:r>
              <a:rPr lang="en-US" altLang="zh-CN" sz="2000" dirty="0" smtClean="0">
                <a:ea typeface="宋体" charset="-122"/>
              </a:rPr>
              <a:t>    REMARKS : CAJ NEB RM10.00 UNDER PANEL</a:t>
            </a:r>
            <a:endParaRPr lang="zh-CN" altLang="zh-CN" sz="2000" dirty="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291" y="381001"/>
            <a:ext cx="7010400" cy="644236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 PATIENT DATA MONITORING</a:t>
            </a:r>
          </a:p>
          <a:p>
            <a:pPr algn="ctr" eaLnBrk="1" hangingPunct="1">
              <a:buNone/>
            </a:pPr>
            <a:endParaRPr lang="en-US" altLang="zh-CN" sz="2800" b="1" dirty="0" smtClean="0">
              <a:solidFill>
                <a:srgbClr val="FF0000"/>
              </a:solidFill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ea typeface="宋体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5019" y="1149924"/>
          <a:ext cx="7994074" cy="4613566"/>
        </p:xfrm>
        <a:graphic>
          <a:graphicData uri="http://schemas.openxmlformats.org/drawingml/2006/table">
            <a:tbl>
              <a:tblPr/>
              <a:tblGrid>
                <a:gridCol w="1581772"/>
                <a:gridCol w="5134102"/>
                <a:gridCol w="1278200"/>
              </a:tblGrid>
              <a:tr h="621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REMARKS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15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TIADA NO LOKASI : 7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TIADA NO TEL : 12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ALAMAT TIDAK LENGKAP : 1 PAX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SIME DARBY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TEL TIDAK LENGKAP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TIADA NO TEL 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6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RM4.00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1273" y="803559"/>
          <a:ext cx="7661563" cy="5311628"/>
        </p:xfrm>
        <a:graphic>
          <a:graphicData uri="http://schemas.openxmlformats.org/drawingml/2006/table">
            <a:tbl>
              <a:tblPr/>
              <a:tblGrid>
                <a:gridCol w="1571545"/>
                <a:gridCol w="4876061"/>
                <a:gridCol w="1213957"/>
              </a:tblGrid>
              <a:tr h="379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REMARKS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SRI PULAI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RINTING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3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11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PASIR GUDANG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6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7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TEMBIKAI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9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6 PAX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81891" y="554180"/>
          <a:ext cx="7786253" cy="5430984"/>
        </p:xfrm>
        <a:graphic>
          <a:graphicData uri="http://schemas.openxmlformats.org/drawingml/2006/table">
            <a:tbl>
              <a:tblPr/>
              <a:tblGrid>
                <a:gridCol w="1317436"/>
                <a:gridCol w="5002140"/>
                <a:gridCol w="1466677"/>
              </a:tblGrid>
              <a:tr h="4177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REMARKS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18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10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:7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ALAMAT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 PATAH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8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KOTA MASAI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IC : 1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9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RM4.50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KOTA TINGGI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IC : 4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ALAMAT TIDAK LENGKAP : 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69819" y="512619"/>
          <a:ext cx="7481454" cy="4779816"/>
        </p:xfrm>
        <a:graphic>
          <a:graphicData uri="http://schemas.openxmlformats.org/drawingml/2006/table">
            <a:tbl>
              <a:tblPr/>
              <a:tblGrid>
                <a:gridCol w="1265865"/>
                <a:gridCol w="4806326"/>
                <a:gridCol w="1409263"/>
              </a:tblGrid>
              <a:tr h="5974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REMARKS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PENALTY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TAMAN U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20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LOKASI : 16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DAHLIA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5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TIADA NO TEL : 13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SRI BAHAGIA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TARIKH LAHIR TIDAK SAMA DENGAN NO IC : 2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ALAMAT TIDAK LENGKAP : 7 PAX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970" y="173183"/>
            <a:ext cx="6713249" cy="50569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ea typeface="宋体" charset="-122"/>
              </a:rPr>
              <a:t>JUMLAH PENALTI</a:t>
            </a:r>
            <a:endParaRPr lang="zh-CN" altLang="zh-CN" sz="2800" b="1" dirty="0" smtClean="0">
              <a:solidFill>
                <a:srgbClr val="FF0000"/>
              </a:solidFill>
              <a:ea typeface="宋体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65565" y="1094516"/>
          <a:ext cx="6373090" cy="5057595"/>
        </p:xfrm>
        <a:graphic>
          <a:graphicData uri="http://schemas.openxmlformats.org/drawingml/2006/table">
            <a:tbl>
              <a:tblPr/>
              <a:tblGrid>
                <a:gridCol w="1126590"/>
                <a:gridCol w="3143969"/>
                <a:gridCol w="2102531"/>
              </a:tblGrid>
              <a:tr h="554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PENALTY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RM21.00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TAMAN 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RINTING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RM16.50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SRI PULAI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PASIR GUDANG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DAHLIA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TEMBIKAI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KOTA TINGGI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KOTA MASAI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RM6.00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SRI BAHAGIA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RM4.50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business-template">
  <a:themeElements>
    <a:clrScheme name="Office Theme 2">
      <a:dk1>
        <a:srgbClr val="000000"/>
      </a:dk1>
      <a:lt1>
        <a:srgbClr val="87CEEB"/>
      </a:lt1>
      <a:dk2>
        <a:srgbClr val="000000"/>
      </a:dk2>
      <a:lt2>
        <a:srgbClr val="A3A3A3"/>
      </a:lt2>
      <a:accent1>
        <a:srgbClr val="0EFF05"/>
      </a:accent1>
      <a:accent2>
        <a:srgbClr val="0567FF"/>
      </a:accent2>
      <a:accent3>
        <a:srgbClr val="C3E3F3"/>
      </a:accent3>
      <a:accent4>
        <a:srgbClr val="000000"/>
      </a:accent4>
      <a:accent5>
        <a:srgbClr val="AAFFAA"/>
      </a:accent5>
      <a:accent6>
        <a:srgbClr val="045DE7"/>
      </a:accent6>
      <a:hlink>
        <a:srgbClr val="046B00"/>
      </a:hlink>
      <a:folHlink>
        <a:srgbClr val="002461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D1F1FF"/>
        </a:accent1>
        <a:accent2>
          <a:srgbClr val="77BCDA"/>
        </a:accent2>
        <a:accent3>
          <a:srgbClr val="C3E3F3"/>
        </a:accent3>
        <a:accent4>
          <a:srgbClr val="000000"/>
        </a:accent4>
        <a:accent5>
          <a:srgbClr val="E5F7FF"/>
        </a:accent5>
        <a:accent6>
          <a:srgbClr val="6BAAC5"/>
        </a:accent6>
        <a:hlink>
          <a:srgbClr val="004C6B"/>
        </a:hlink>
        <a:folHlink>
          <a:srgbClr val="0435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0EFF05"/>
        </a:accent1>
        <a:accent2>
          <a:srgbClr val="0567FF"/>
        </a:accent2>
        <a:accent3>
          <a:srgbClr val="C3E3F3"/>
        </a:accent3>
        <a:accent4>
          <a:srgbClr val="000000"/>
        </a:accent4>
        <a:accent5>
          <a:srgbClr val="AAFFAA"/>
        </a:accent5>
        <a:accent6>
          <a:srgbClr val="045DE7"/>
        </a:accent6>
        <a:hlink>
          <a:srgbClr val="046B00"/>
        </a:hlink>
        <a:folHlink>
          <a:srgbClr val="0024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FF9C05"/>
        </a:accent1>
        <a:accent2>
          <a:srgbClr val="FF0A05"/>
        </a:accent2>
        <a:accent3>
          <a:srgbClr val="C3E3F3"/>
        </a:accent3>
        <a:accent4>
          <a:srgbClr val="000000"/>
        </a:accent4>
        <a:accent5>
          <a:srgbClr val="FFCBAA"/>
        </a:accent5>
        <a:accent6>
          <a:srgbClr val="E70804"/>
        </a:accent6>
        <a:hlink>
          <a:srgbClr val="004A6B"/>
        </a:hlink>
        <a:folHlink>
          <a:srgbClr val="6B0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87CEEB"/>
        </a:lt1>
        <a:dk2>
          <a:srgbClr val="000000"/>
        </a:dk2>
        <a:lt2>
          <a:srgbClr val="A3A3A3"/>
        </a:lt2>
        <a:accent1>
          <a:srgbClr val="FDFF05"/>
        </a:accent1>
        <a:accent2>
          <a:srgbClr val="FF6505"/>
        </a:accent2>
        <a:accent3>
          <a:srgbClr val="C3E3F3"/>
        </a:accent3>
        <a:accent4>
          <a:srgbClr val="000000"/>
        </a:accent4>
        <a:accent5>
          <a:srgbClr val="FEFFAA"/>
        </a:accent5>
        <a:accent6>
          <a:srgbClr val="E75B04"/>
        </a:accent6>
        <a:hlink>
          <a:srgbClr val="00496B"/>
        </a:hlink>
        <a:folHlink>
          <a:srgbClr val="4300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D1F1FF"/>
        </a:accent1>
        <a:accent2>
          <a:srgbClr val="77BCDA"/>
        </a:accent2>
        <a:accent3>
          <a:srgbClr val="FFFFFF"/>
        </a:accent3>
        <a:accent4>
          <a:srgbClr val="000000"/>
        </a:accent4>
        <a:accent5>
          <a:srgbClr val="E5F7FF"/>
        </a:accent5>
        <a:accent6>
          <a:srgbClr val="6BAAC5"/>
        </a:accent6>
        <a:hlink>
          <a:srgbClr val="004C6B"/>
        </a:hlink>
        <a:folHlink>
          <a:srgbClr val="0435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0EFF05"/>
        </a:accent1>
        <a:accent2>
          <a:srgbClr val="0567FF"/>
        </a:accent2>
        <a:accent3>
          <a:srgbClr val="FFFFFF"/>
        </a:accent3>
        <a:accent4>
          <a:srgbClr val="000000"/>
        </a:accent4>
        <a:accent5>
          <a:srgbClr val="AAFFAA"/>
        </a:accent5>
        <a:accent6>
          <a:srgbClr val="045DE7"/>
        </a:accent6>
        <a:hlink>
          <a:srgbClr val="046B00"/>
        </a:hlink>
        <a:folHlink>
          <a:srgbClr val="0024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FF9C05"/>
        </a:accent1>
        <a:accent2>
          <a:srgbClr val="FF0A05"/>
        </a:accent2>
        <a:accent3>
          <a:srgbClr val="FFFFFF"/>
        </a:accent3>
        <a:accent4>
          <a:srgbClr val="000000"/>
        </a:accent4>
        <a:accent5>
          <a:srgbClr val="FFCBAA"/>
        </a:accent5>
        <a:accent6>
          <a:srgbClr val="E70804"/>
        </a:accent6>
        <a:hlink>
          <a:srgbClr val="004A6B"/>
        </a:hlink>
        <a:folHlink>
          <a:srgbClr val="6B0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A3A3A3"/>
        </a:lt2>
        <a:accent1>
          <a:srgbClr val="FDFF05"/>
        </a:accent1>
        <a:accent2>
          <a:srgbClr val="FF6505"/>
        </a:accent2>
        <a:accent3>
          <a:srgbClr val="FFFFFF"/>
        </a:accent3>
        <a:accent4>
          <a:srgbClr val="000000"/>
        </a:accent4>
        <a:accent5>
          <a:srgbClr val="FEFFAA"/>
        </a:accent5>
        <a:accent6>
          <a:srgbClr val="E75B04"/>
        </a:accent6>
        <a:hlink>
          <a:srgbClr val="00496B"/>
        </a:hlink>
        <a:folHlink>
          <a:srgbClr val="4300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business-template</Template>
  <TotalTime>85</TotalTime>
  <Words>522</Words>
  <Application>Microsoft Office PowerPoint</Application>
  <PresentationFormat>On-screen Show (4:3)</PresentationFormat>
  <Paragraphs>216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business-template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Penawar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CPUXBilling</dc:creator>
  <cp:lastModifiedBy>user</cp:lastModifiedBy>
  <cp:revision>37</cp:revision>
  <dcterms:created xsi:type="dcterms:W3CDTF">2012-07-12T03:22:38Z</dcterms:created>
  <dcterms:modified xsi:type="dcterms:W3CDTF">2012-07-16T06:41:05Z</dcterms:modified>
</cp:coreProperties>
</file>